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08" r:id="rId2"/>
    <p:sldId id="437" r:id="rId3"/>
    <p:sldId id="440" r:id="rId4"/>
    <p:sldId id="444" r:id="rId5"/>
    <p:sldId id="478" r:id="rId6"/>
    <p:sldId id="438" r:id="rId7"/>
    <p:sldId id="441" r:id="rId8"/>
    <p:sldId id="477" r:id="rId9"/>
    <p:sldId id="51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2">
          <p15:clr>
            <a:srgbClr val="A4A3A4"/>
          </p15:clr>
        </p15:guide>
        <p15:guide id="2" pos="3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B63B"/>
    <a:srgbClr val="88BC4F"/>
    <a:srgbClr val="E08A23"/>
    <a:srgbClr val="DA5120"/>
    <a:srgbClr val="2A73AE"/>
    <a:srgbClr val="5D9832"/>
    <a:srgbClr val="FFF5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80994" autoAdjust="0"/>
  </p:normalViewPr>
  <p:slideViewPr>
    <p:cSldViewPr snapToGrid="0" snapToObjects="1">
      <p:cViewPr varScale="1">
        <p:scale>
          <a:sx n="67" d="100"/>
          <a:sy n="67" d="100"/>
        </p:scale>
        <p:origin x="720" y="66"/>
      </p:cViewPr>
      <p:guideLst>
        <p:guide orient="horz" pos="122"/>
        <p:guide pos="365"/>
      </p:guideLst>
    </p:cSldViewPr>
  </p:slideViewPr>
  <p:notesTextViewPr>
    <p:cViewPr>
      <p:scale>
        <a:sx n="100" d="100"/>
        <a:sy n="100" d="100"/>
      </p:scale>
      <p:origin x="0" y="0"/>
    </p:cViewPr>
  </p:notesTextViewPr>
  <p:sorterViewPr>
    <p:cViewPr>
      <p:scale>
        <a:sx n="80" d="100"/>
        <a:sy n="80" d="100"/>
      </p:scale>
      <p:origin x="0" y="107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D1E4EC-A1E0-D64E-AAF8-DFBE6586003E}" type="datetimeFigureOut">
              <a:rPr lang="en-US" smtClean="0"/>
              <a:t>9/30/2016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A0902A-C4E9-F64F-B7A2-8E82794F84AE}" type="slidenum">
              <a:rPr lang="en-US" smtClean="0"/>
              <a:t>‹#›</a:t>
            </a:fld>
            <a:endParaRPr lang="en-US"/>
          </a:p>
        </p:txBody>
      </p:sp>
    </p:spTree>
    <p:extLst>
      <p:ext uri="{BB962C8B-B14F-4D97-AF65-F5344CB8AC3E}">
        <p14:creationId xmlns:p14="http://schemas.microsoft.com/office/powerpoint/2010/main" val="5584604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part 5, we will look more closely at the oddball categories of leaf size and pollen.</a:t>
            </a:r>
          </a:p>
          <a:p>
            <a:endParaRPr lang="en-US" dirty="0"/>
          </a:p>
        </p:txBody>
      </p:sp>
      <p:sp>
        <p:nvSpPr>
          <p:cNvPr id="4" name="Slide Number Placeholder 3"/>
          <p:cNvSpPr>
            <a:spLocks noGrp="1"/>
          </p:cNvSpPr>
          <p:nvPr>
            <p:ph type="sldNum" sz="quarter" idx="10"/>
          </p:nvPr>
        </p:nvSpPr>
        <p:spPr/>
        <p:txBody>
          <a:bodyPr/>
          <a:lstStyle/>
          <a:p>
            <a:fld id="{E7A0902A-C4E9-F64F-B7A2-8E82794F84AE}" type="slidenum">
              <a:rPr lang="en-US" smtClean="0"/>
              <a:t>1</a:t>
            </a:fld>
            <a:endParaRPr lang="en-US"/>
          </a:p>
        </p:txBody>
      </p:sp>
    </p:spTree>
    <p:extLst>
      <p:ext uri="{BB962C8B-B14F-4D97-AF65-F5344CB8AC3E}">
        <p14:creationId xmlns:p14="http://schemas.microsoft.com/office/powerpoint/2010/main" val="1540279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the </a:t>
            </a:r>
            <a:r>
              <a:rPr lang="en-US" sz="1200" kern="1200" dirty="0" err="1" smtClean="0">
                <a:solidFill>
                  <a:schemeClr val="tx1"/>
                </a:solidFill>
                <a:effectLst/>
                <a:latin typeface="+mn-lt"/>
                <a:ea typeface="+mn-ea"/>
                <a:cs typeface="+mn-cs"/>
              </a:rPr>
              <a:t>phenophase</a:t>
            </a:r>
            <a:r>
              <a:rPr lang="en-US" sz="1200" kern="1200" dirty="0" smtClean="0">
                <a:solidFill>
                  <a:schemeClr val="tx1"/>
                </a:solidFill>
                <a:effectLst/>
                <a:latin typeface="+mn-lt"/>
                <a:ea typeface="+mn-ea"/>
                <a:cs typeface="+mn-cs"/>
              </a:rPr>
              <a:t> intensity question about leaf size, we will use the same percentage bins as for open flowers, ripe fruits, and leaf canopy.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2A7042-DEED-4AA1-9E89-4A16B2572577}" type="slidenum">
              <a:rPr lang="en-US" smtClean="0"/>
              <a:pPr/>
              <a:t>2</a:t>
            </a:fld>
            <a:endParaRPr lang="en-US" dirty="0"/>
          </a:p>
        </p:txBody>
      </p:sp>
    </p:spTree>
    <p:extLst>
      <p:ext uri="{BB962C8B-B14F-4D97-AF65-F5344CB8AC3E}">
        <p14:creationId xmlns:p14="http://schemas.microsoft.com/office/powerpoint/2010/main" val="545923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with percent canopy, to answer this question you will first need to know what the leaf looks like at full size. Taking a measurement or a photo including an item for scale when your leaves are at full size might help you better estimate percent of leaf size in the future. The photos, from left to right, show this tree at 25-49% leaf size, 50-74%, and 75-94%.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Now you try! You will be given a photo of a leaf at full size, then asked to estimate the percent of full size of the same tree earlier in the year. </a:t>
            </a:r>
          </a:p>
          <a:p>
            <a:endParaRPr lang="en-US" dirty="0"/>
          </a:p>
        </p:txBody>
      </p:sp>
      <p:sp>
        <p:nvSpPr>
          <p:cNvPr id="4" name="Slide Number Placeholder 3"/>
          <p:cNvSpPr>
            <a:spLocks noGrp="1"/>
          </p:cNvSpPr>
          <p:nvPr>
            <p:ph type="sldNum" sz="quarter" idx="10"/>
          </p:nvPr>
        </p:nvSpPr>
        <p:spPr/>
        <p:txBody>
          <a:bodyPr/>
          <a:lstStyle/>
          <a:p>
            <a:fld id="{E7A0902A-C4E9-F64F-B7A2-8E82794F84AE}" type="slidenum">
              <a:rPr lang="en-US" smtClean="0"/>
              <a:t>3</a:t>
            </a:fld>
            <a:endParaRPr lang="en-US"/>
          </a:p>
        </p:txBody>
      </p:sp>
    </p:spTree>
    <p:extLst>
      <p:ext uri="{BB962C8B-B14F-4D97-AF65-F5344CB8AC3E}">
        <p14:creationId xmlns:p14="http://schemas.microsoft.com/office/powerpoint/2010/main" val="671997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4</a:t>
            </a:fld>
            <a:endParaRPr lang="en-US" dirty="0"/>
          </a:p>
        </p:txBody>
      </p:sp>
    </p:spTree>
    <p:extLst>
      <p:ext uri="{BB962C8B-B14F-4D97-AF65-F5344CB8AC3E}">
        <p14:creationId xmlns:p14="http://schemas.microsoft.com/office/powerpoint/2010/main" val="3718161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43%</a:t>
            </a:r>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5</a:t>
            </a:fld>
            <a:endParaRPr lang="en-US" dirty="0"/>
          </a:p>
        </p:txBody>
      </p:sp>
    </p:spTree>
    <p:extLst>
      <p:ext uri="{BB962C8B-B14F-4D97-AF65-F5344CB8AC3E}">
        <p14:creationId xmlns:p14="http://schemas.microsoft.com/office/powerpoint/2010/main" val="3718161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last </a:t>
            </a:r>
            <a:r>
              <a:rPr lang="en-US" sz="1200" kern="1200" dirty="0" err="1" smtClean="0">
                <a:solidFill>
                  <a:schemeClr val="tx1"/>
                </a:solidFill>
                <a:effectLst/>
                <a:latin typeface="+mn-lt"/>
                <a:ea typeface="+mn-ea"/>
                <a:cs typeface="+mn-cs"/>
              </a:rPr>
              <a:t>phenophase</a:t>
            </a:r>
            <a:r>
              <a:rPr lang="en-US" sz="1200" kern="1200" dirty="0" smtClean="0">
                <a:solidFill>
                  <a:schemeClr val="tx1"/>
                </a:solidFill>
                <a:effectLst/>
                <a:latin typeface="+mn-lt"/>
                <a:ea typeface="+mn-ea"/>
                <a:cs typeface="+mn-cs"/>
              </a:rPr>
              <a:t> we will describe is pollen release. The intensity question asks How much pollen is released. You are given three qualitative answers to choose from: little, some, or lots. Read the definitions of each for a better understanding of each category.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you try!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2A7042-DEED-4AA1-9E89-4A16B2572577}" type="slidenum">
              <a:rPr lang="en-US" smtClean="0"/>
              <a:pPr/>
              <a:t>6</a:t>
            </a:fld>
            <a:endParaRPr lang="en-US" dirty="0"/>
          </a:p>
        </p:txBody>
      </p:sp>
    </p:spTree>
    <p:extLst>
      <p:ext uri="{BB962C8B-B14F-4D97-AF65-F5344CB8AC3E}">
        <p14:creationId xmlns:p14="http://schemas.microsoft.com/office/powerpoint/2010/main" val="545923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A0902A-C4E9-F64F-B7A2-8E82794F84AE}" type="slidenum">
              <a:rPr lang="en-US" smtClean="0"/>
              <a:t>7</a:t>
            </a:fld>
            <a:endParaRPr lang="en-US"/>
          </a:p>
        </p:txBody>
      </p:sp>
    </p:spTree>
    <p:extLst>
      <p:ext uri="{BB962C8B-B14F-4D97-AF65-F5344CB8AC3E}">
        <p14:creationId xmlns:p14="http://schemas.microsoft.com/office/powerpoint/2010/main" val="671997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A0902A-C4E9-F64F-B7A2-8E82794F84AE}" type="slidenum">
              <a:rPr lang="en-US" smtClean="0"/>
              <a:t>8</a:t>
            </a:fld>
            <a:endParaRPr lang="en-US"/>
          </a:p>
        </p:txBody>
      </p:sp>
    </p:spTree>
    <p:extLst>
      <p:ext uri="{BB962C8B-B14F-4D97-AF65-F5344CB8AC3E}">
        <p14:creationId xmlns:p14="http://schemas.microsoft.com/office/powerpoint/2010/main" val="671997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hope that these quizzes will</a:t>
            </a:r>
            <a:r>
              <a:rPr lang="en-US" baseline="0" dirty="0" smtClean="0"/>
              <a:t> help you to become more confident in understanding botany and estimating intensity of plant phenophases. Thank you so much for participating in Nature’s Notebook. </a:t>
            </a:r>
            <a:endParaRPr lang="en-US" dirty="0" smtClean="0"/>
          </a:p>
          <a:p>
            <a:endParaRPr lang="en-US" dirty="0"/>
          </a:p>
        </p:txBody>
      </p:sp>
      <p:sp>
        <p:nvSpPr>
          <p:cNvPr id="4" name="Slide Number Placeholder 3"/>
          <p:cNvSpPr>
            <a:spLocks noGrp="1"/>
          </p:cNvSpPr>
          <p:nvPr>
            <p:ph type="sldNum" sz="quarter" idx="10"/>
          </p:nvPr>
        </p:nvSpPr>
        <p:spPr/>
        <p:txBody>
          <a:bodyPr/>
          <a:lstStyle/>
          <a:p>
            <a:fld id="{E7A0902A-C4E9-F64F-B7A2-8E82794F84AE}" type="slidenum">
              <a:rPr lang="en-US" smtClean="0"/>
              <a:t>9</a:t>
            </a:fld>
            <a:endParaRPr lang="en-US"/>
          </a:p>
        </p:txBody>
      </p:sp>
    </p:spTree>
    <p:extLst>
      <p:ext uri="{BB962C8B-B14F-4D97-AF65-F5344CB8AC3E}">
        <p14:creationId xmlns:p14="http://schemas.microsoft.com/office/powerpoint/2010/main" val="134469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AC0095-2716-6C40-B4A9-9953BC01805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204048838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C0095-2716-6C40-B4A9-9953BC01805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271836315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C0095-2716-6C40-B4A9-9953BC01805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142475039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C0095-2716-6C40-B4A9-9953BC01805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200946971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AC0095-2716-6C40-B4A9-9953BC01805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9840436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AC0095-2716-6C40-B4A9-9953BC01805A}"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275389927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AC0095-2716-6C40-B4A9-9953BC01805A}"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225716701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AC0095-2716-6C40-B4A9-9953BC01805A}"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34949177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C0095-2716-6C40-B4A9-9953BC01805A}"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95309286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C0095-2716-6C40-B4A9-9953BC01805A}"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303896102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C0095-2716-6C40-B4A9-9953BC01805A}"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5F05A-B809-664C-87FC-E2A1F8C1C5E4}" type="slidenum">
              <a:rPr lang="en-US" smtClean="0"/>
              <a:t>‹#›</a:t>
            </a:fld>
            <a:endParaRPr lang="en-US"/>
          </a:p>
        </p:txBody>
      </p:sp>
    </p:spTree>
    <p:extLst>
      <p:ext uri="{BB962C8B-B14F-4D97-AF65-F5344CB8AC3E}">
        <p14:creationId xmlns:p14="http://schemas.microsoft.com/office/powerpoint/2010/main" val="870031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C0095-2716-6C40-B4A9-9953BC01805A}" type="datetimeFigureOut">
              <a:rPr lang="en-US" smtClean="0"/>
              <a:t>9/30/2016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5F05A-B809-664C-87FC-E2A1F8C1C5E4}" type="slidenum">
              <a:rPr lang="en-US" smtClean="0"/>
              <a:t>‹#›</a:t>
            </a:fld>
            <a:endParaRPr lang="en-US"/>
          </a:p>
        </p:txBody>
      </p:sp>
    </p:spTree>
    <p:extLst>
      <p:ext uri="{BB962C8B-B14F-4D97-AF65-F5344CB8AC3E}">
        <p14:creationId xmlns:p14="http://schemas.microsoft.com/office/powerpoint/2010/main" val="1128779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3.xml"/><Relationship Id="rId7" Type="http://schemas.openxmlformats.org/officeDocument/2006/relationships/notesSlide" Target="../notesSlides/notesSlide1.xml"/><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11" Type="http://schemas.openxmlformats.org/officeDocument/2006/relationships/image" Target="../media/image5.emf"/><Relationship Id="rId5" Type="http://schemas.openxmlformats.org/officeDocument/2006/relationships/tags" Target="../tags/tag5.xml"/><Relationship Id="rId10" Type="http://schemas.openxmlformats.org/officeDocument/2006/relationships/image" Target="../media/image4.emf"/><Relationship Id="rId4" Type="http://schemas.openxmlformats.org/officeDocument/2006/relationships/tags" Target="../tags/tag4.xml"/><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8.xml"/><Relationship Id="rId7" Type="http://schemas.openxmlformats.org/officeDocument/2006/relationships/image" Target="../media/image3.emf"/><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2.jpeg"/><Relationship Id="rId5" Type="http://schemas.openxmlformats.org/officeDocument/2006/relationships/notesSlide" Target="../notesSlides/notesSlide9.xml"/><Relationship Id="rId10" Type="http://schemas.openxmlformats.org/officeDocument/2006/relationships/image" Target="../media/image6.png"/><Relationship Id="rId4" Type="http://schemas.openxmlformats.org/officeDocument/2006/relationships/slideLayout" Target="../slideLayouts/slideLayout1.xml"/><Relationship Id="rId9"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8"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custDataLst>
              <p:tags r:id="rId1"/>
            </p:custDataLst>
          </p:nvPr>
        </p:nvSpPr>
        <p:spPr>
          <a:xfrm>
            <a:off x="4648670" y="5364647"/>
            <a:ext cx="4531432" cy="1222611"/>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i="1" dirty="0" smtClean="0">
                <a:solidFill>
                  <a:schemeClr val="bg2"/>
                </a:solidFill>
                <a:latin typeface="Arial"/>
              </a:rPr>
              <a:t>National Coordinating Office</a:t>
            </a:r>
          </a:p>
          <a:p>
            <a:pPr algn="l"/>
            <a:r>
              <a:rPr lang="en-US" sz="2400" i="1" dirty="0" smtClean="0">
                <a:solidFill>
                  <a:schemeClr val="bg2"/>
                </a:solidFill>
                <a:latin typeface="Arial"/>
              </a:rPr>
              <a:t>USA-NPN</a:t>
            </a:r>
          </a:p>
        </p:txBody>
      </p:sp>
      <p:pic>
        <p:nvPicPr>
          <p:cNvPr id="6" name="Picture 5" descr="UA_Block A- AZ _200-281.eps"/>
          <p:cNvPicPr>
            <a:picLocks noChangeAspect="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a:off x="2469885" y="5644485"/>
            <a:ext cx="935465" cy="942773"/>
          </a:xfrm>
          <a:prstGeom prst="rect">
            <a:avLst/>
          </a:prstGeom>
        </p:spPr>
      </p:pic>
      <p:pic>
        <p:nvPicPr>
          <p:cNvPr id="9" name="Picture 8" descr="usgs_logo-white.ai"/>
          <p:cNvPicPr>
            <a:picLocks noChangeAspect="1"/>
          </p:cNvPicPr>
          <p:nvPr>
            <p:custDataLst>
              <p:tags r:id="rId3"/>
            </p:custDataLst>
          </p:nvPr>
        </p:nvPicPr>
        <p:blipFill>
          <a:blip r:embed="rId10" cstate="email">
            <a:extLst>
              <a:ext uri="{28A0092B-C50C-407E-A947-70E740481C1C}">
                <a14:useLocalDpi xmlns:a14="http://schemas.microsoft.com/office/drawing/2010/main"/>
              </a:ext>
            </a:extLst>
          </a:blip>
          <a:stretch>
            <a:fillRect/>
          </a:stretch>
        </p:blipFill>
        <p:spPr>
          <a:xfrm>
            <a:off x="252248" y="5936663"/>
            <a:ext cx="1931628" cy="711405"/>
          </a:xfrm>
          <a:prstGeom prst="rect">
            <a:avLst/>
          </a:prstGeom>
        </p:spPr>
      </p:pic>
      <p:pic>
        <p:nvPicPr>
          <p:cNvPr id="11" name="Picture 10" descr="npn_LOGO_normal-white.eps"/>
          <p:cNvPicPr>
            <a:picLocks noChangeAspect="1"/>
          </p:cNvPicPr>
          <p:nvPr>
            <p:custDataLst>
              <p:tags r:id="rId4"/>
            </p:custDataLst>
          </p:nvPr>
        </p:nvPicPr>
        <p:blipFill>
          <a:blip r:embed="rId11" cstate="email">
            <a:extLst>
              <a:ext uri="{28A0092B-C50C-407E-A947-70E740481C1C}">
                <a14:useLocalDpi xmlns:a14="http://schemas.microsoft.com/office/drawing/2010/main"/>
              </a:ext>
            </a:extLst>
          </a:blip>
          <a:stretch>
            <a:fillRect/>
          </a:stretch>
        </p:blipFill>
        <p:spPr>
          <a:xfrm>
            <a:off x="252248" y="5217031"/>
            <a:ext cx="1931628" cy="598889"/>
          </a:xfrm>
          <a:prstGeom prst="rect">
            <a:avLst/>
          </a:prstGeom>
        </p:spPr>
      </p:pic>
      <p:sp>
        <p:nvSpPr>
          <p:cNvPr id="10" name="TextBox 9"/>
          <p:cNvSpPr txBox="1"/>
          <p:nvPr>
            <p:custDataLst>
              <p:tags r:id="rId5"/>
            </p:custDataLst>
          </p:nvPr>
        </p:nvSpPr>
        <p:spPr>
          <a:xfrm rot="10800000" flipV="1">
            <a:off x="1458050" y="2624422"/>
            <a:ext cx="6239712" cy="2308324"/>
          </a:xfrm>
          <a:prstGeom prst="rect">
            <a:avLst/>
          </a:prstGeom>
          <a:noFill/>
        </p:spPr>
        <p:txBody>
          <a:bodyPr wrap="square" rtlCol="0">
            <a:spAutoFit/>
          </a:bodyPr>
          <a:lstStyle/>
          <a:p>
            <a:pPr algn="ctr"/>
            <a:r>
              <a:rPr lang="en-US" sz="4000" dirty="0" smtClean="0">
                <a:solidFill>
                  <a:srgbClr val="73B63B"/>
                </a:solidFill>
                <a:latin typeface="+mj-lt"/>
              </a:rPr>
              <a:t>Basic Botany and </a:t>
            </a:r>
          </a:p>
          <a:p>
            <a:pPr algn="ctr"/>
            <a:r>
              <a:rPr lang="en-US" sz="4000" dirty="0" smtClean="0">
                <a:solidFill>
                  <a:srgbClr val="73B63B"/>
                </a:solidFill>
                <a:latin typeface="+mj-lt"/>
              </a:rPr>
              <a:t>Intensity Estimation</a:t>
            </a:r>
            <a:endParaRPr lang="en-US" sz="4000" dirty="0">
              <a:solidFill>
                <a:srgbClr val="73B63B"/>
              </a:solidFill>
              <a:latin typeface="+mj-lt"/>
            </a:endParaRPr>
          </a:p>
          <a:p>
            <a:pPr algn="ctr"/>
            <a:r>
              <a:rPr lang="en-US" sz="3200" dirty="0" smtClean="0">
                <a:solidFill>
                  <a:schemeClr val="bg1"/>
                </a:solidFill>
                <a:latin typeface="+mj-lt"/>
              </a:rPr>
              <a:t>Part 5: Leaf size and pollen &amp; helpful resources</a:t>
            </a:r>
          </a:p>
        </p:txBody>
      </p:sp>
      <p:pic>
        <p:nvPicPr>
          <p:cNvPr id="12" name="Pictur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458051" y="0"/>
            <a:ext cx="5857150" cy="2710242"/>
          </a:xfrm>
          <a:prstGeom prst="rect">
            <a:avLst/>
          </a:prstGeom>
        </p:spPr>
      </p:pic>
    </p:spTree>
    <p:extLst>
      <p:ext uri="{BB962C8B-B14F-4D97-AF65-F5344CB8AC3E}">
        <p14:creationId xmlns:p14="http://schemas.microsoft.com/office/powerpoint/2010/main" val="371284802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p:cNvSpPr txBox="1">
            <a:spLocks/>
          </p:cNvSpPr>
          <p:nvPr/>
        </p:nvSpPr>
        <p:spPr>
          <a:xfrm>
            <a:off x="0" y="552932"/>
            <a:ext cx="7024156" cy="91475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3200" dirty="0" smtClean="0">
                <a:solidFill>
                  <a:srgbClr val="73B63B"/>
                </a:solidFill>
                <a:latin typeface="+mj-lt"/>
              </a:rPr>
              <a:t>What % of full size are most leaves?</a:t>
            </a:r>
            <a:endParaRPr sz="3200" i="1" dirty="0" smtClean="0">
              <a:solidFill>
                <a:srgbClr val="73B63B"/>
              </a:solidFill>
              <a:latin typeface="+mj-lt"/>
            </a:endParaRPr>
          </a:p>
        </p:txBody>
      </p:sp>
      <p:sp>
        <p:nvSpPr>
          <p:cNvPr id="3" name="Rectangle 2"/>
          <p:cNvSpPr/>
          <p:nvPr/>
        </p:nvSpPr>
        <p:spPr>
          <a:xfrm>
            <a:off x="43189" y="3155281"/>
            <a:ext cx="8450204" cy="400110"/>
          </a:xfrm>
          <a:prstGeom prst="rect">
            <a:avLst/>
          </a:prstGeom>
          <a:noFill/>
        </p:spPr>
        <p:txBody>
          <a:bodyPr wrap="square">
            <a:spAutoFit/>
          </a:bodyPr>
          <a:lstStyle/>
          <a:p>
            <a:r>
              <a:rPr lang="en-US" sz="2000" dirty="0" smtClean="0">
                <a:solidFill>
                  <a:schemeClr val="bg1"/>
                </a:solidFill>
                <a:latin typeface="+mj-lt"/>
              </a:rPr>
              <a:t>Less than 5%                                                                         95</a:t>
            </a:r>
            <a:r>
              <a:rPr lang="en-US" sz="2000" dirty="0">
                <a:solidFill>
                  <a:schemeClr val="bg1"/>
                </a:solidFill>
                <a:latin typeface="+mj-lt"/>
              </a:rPr>
              <a:t>% or more</a:t>
            </a:r>
          </a:p>
        </p:txBody>
      </p:sp>
      <p:sp>
        <p:nvSpPr>
          <p:cNvPr id="5" name="Rectangle 4"/>
          <p:cNvSpPr/>
          <p:nvPr/>
        </p:nvSpPr>
        <p:spPr>
          <a:xfrm>
            <a:off x="353516" y="2480169"/>
            <a:ext cx="372679" cy="327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j-lt"/>
            </a:endParaRPr>
          </a:p>
        </p:txBody>
      </p:sp>
      <p:sp>
        <p:nvSpPr>
          <p:cNvPr id="6" name="Rectangle 5"/>
          <p:cNvSpPr/>
          <p:nvPr/>
        </p:nvSpPr>
        <p:spPr>
          <a:xfrm>
            <a:off x="739551" y="2480169"/>
            <a:ext cx="1518965" cy="327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mj-lt"/>
              </a:rPr>
              <a:t>5-24%</a:t>
            </a:r>
          </a:p>
        </p:txBody>
      </p:sp>
      <p:sp>
        <p:nvSpPr>
          <p:cNvPr id="7" name="Rectangle 6"/>
          <p:cNvSpPr/>
          <p:nvPr/>
        </p:nvSpPr>
        <p:spPr>
          <a:xfrm>
            <a:off x="2258515" y="2480169"/>
            <a:ext cx="2009775" cy="3277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mj-lt"/>
              </a:rPr>
              <a:t>25-49%</a:t>
            </a:r>
          </a:p>
        </p:txBody>
      </p:sp>
      <p:sp>
        <p:nvSpPr>
          <p:cNvPr id="8" name="Rectangle 7"/>
          <p:cNvSpPr/>
          <p:nvPr/>
        </p:nvSpPr>
        <p:spPr>
          <a:xfrm>
            <a:off x="4268291" y="2477034"/>
            <a:ext cx="1978026" cy="3258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mj-lt"/>
              </a:rPr>
              <a:t>50-74%</a:t>
            </a:r>
          </a:p>
        </p:txBody>
      </p:sp>
      <p:sp>
        <p:nvSpPr>
          <p:cNvPr id="9" name="Rectangle 8"/>
          <p:cNvSpPr/>
          <p:nvPr/>
        </p:nvSpPr>
        <p:spPr>
          <a:xfrm>
            <a:off x="7795757" y="2488788"/>
            <a:ext cx="372679" cy="327712"/>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mj-lt"/>
            </a:endParaRPr>
          </a:p>
        </p:txBody>
      </p:sp>
      <p:sp>
        <p:nvSpPr>
          <p:cNvPr id="10" name="Rectangle 9"/>
          <p:cNvSpPr/>
          <p:nvPr/>
        </p:nvSpPr>
        <p:spPr>
          <a:xfrm>
            <a:off x="6264674" y="2482287"/>
            <a:ext cx="1518965" cy="327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mj-lt"/>
              </a:rPr>
              <a:t>75-94%</a:t>
            </a:r>
          </a:p>
        </p:txBody>
      </p:sp>
      <p:cxnSp>
        <p:nvCxnSpPr>
          <p:cNvPr id="11" name="Straight Arrow Connector 10"/>
          <p:cNvCxnSpPr/>
          <p:nvPr/>
        </p:nvCxnSpPr>
        <p:spPr>
          <a:xfrm>
            <a:off x="539855" y="3007489"/>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39855" y="2833789"/>
            <a:ext cx="0" cy="34740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987021" y="2833789"/>
            <a:ext cx="0" cy="34740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pic>
        <p:nvPicPr>
          <p:cNvPr id="19" name="Picture 18" descr="npn_LOGO_normal-white.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72775" y="206363"/>
            <a:ext cx="1105876" cy="342870"/>
          </a:xfrm>
          <a:prstGeom prst="rect">
            <a:avLst/>
          </a:prstGeom>
        </p:spPr>
      </p:pic>
      <p:pic>
        <p:nvPicPr>
          <p:cNvPr id="20" name="Picture 19" descr="usgs_logo-white.ai"/>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02003" y="190130"/>
            <a:ext cx="981078" cy="361324"/>
          </a:xfrm>
          <a:prstGeom prst="rect">
            <a:avLst/>
          </a:prstGeom>
        </p:spPr>
      </p:pic>
      <p:sp>
        <p:nvSpPr>
          <p:cNvPr id="15" name="Text Placeholder 4"/>
          <p:cNvSpPr txBox="1">
            <a:spLocks/>
          </p:cNvSpPr>
          <p:nvPr/>
        </p:nvSpPr>
        <p:spPr>
          <a:xfrm>
            <a:off x="0" y="-48308"/>
            <a:ext cx="8908702"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2400" dirty="0" smtClean="0">
                <a:solidFill>
                  <a:srgbClr val="73B63B"/>
                </a:solidFill>
                <a:latin typeface="+mj-lt"/>
              </a:rPr>
              <a:t>INTENSITY</a:t>
            </a:r>
            <a:endParaRPr sz="2400" i="1" dirty="0" smtClean="0">
              <a:solidFill>
                <a:srgbClr val="73B63B"/>
              </a:solidFill>
              <a:latin typeface="+mj-lt"/>
            </a:endParaRPr>
          </a:p>
        </p:txBody>
      </p:sp>
    </p:spTree>
    <p:extLst>
      <p:ext uri="{BB962C8B-B14F-4D97-AF65-F5344CB8AC3E}">
        <p14:creationId xmlns:p14="http://schemas.microsoft.com/office/powerpoint/2010/main" val="37872142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65313" y="3237036"/>
            <a:ext cx="1247457" cy="461665"/>
          </a:xfrm>
          <a:prstGeom prst="rect">
            <a:avLst/>
          </a:prstGeom>
          <a:noFill/>
        </p:spPr>
        <p:txBody>
          <a:bodyPr wrap="none" rtlCol="0">
            <a:spAutoFit/>
          </a:bodyPr>
          <a:lstStyle/>
          <a:p>
            <a:r>
              <a:rPr lang="en-US" sz="2400" dirty="0" smtClean="0">
                <a:solidFill>
                  <a:schemeClr val="bg1"/>
                </a:solidFill>
                <a:latin typeface="+mj-lt"/>
              </a:rPr>
              <a:t>50-74%</a:t>
            </a:r>
            <a:endParaRPr lang="en-US" sz="2400" dirty="0">
              <a:solidFill>
                <a:schemeClr val="bg1"/>
              </a:solidFill>
              <a:latin typeface="+mj-lt"/>
            </a:endParaRPr>
          </a:p>
        </p:txBody>
      </p:sp>
      <p:sp>
        <p:nvSpPr>
          <p:cNvPr id="18" name="TextBox 17"/>
          <p:cNvSpPr txBox="1"/>
          <p:nvPr/>
        </p:nvSpPr>
        <p:spPr>
          <a:xfrm>
            <a:off x="693578" y="3237037"/>
            <a:ext cx="1247457" cy="461665"/>
          </a:xfrm>
          <a:prstGeom prst="rect">
            <a:avLst/>
          </a:prstGeom>
          <a:noFill/>
        </p:spPr>
        <p:txBody>
          <a:bodyPr wrap="none" rtlCol="0">
            <a:spAutoFit/>
          </a:bodyPr>
          <a:lstStyle/>
          <a:p>
            <a:r>
              <a:rPr lang="en-US" sz="2400" dirty="0" smtClean="0">
                <a:solidFill>
                  <a:schemeClr val="bg1"/>
                </a:solidFill>
                <a:latin typeface="+mj-lt"/>
              </a:rPr>
              <a:t>25-49%</a:t>
            </a:r>
            <a:endParaRPr lang="en-US" sz="2400" dirty="0">
              <a:solidFill>
                <a:schemeClr val="bg1"/>
              </a:solidFill>
              <a:latin typeface="+mj-lt"/>
            </a:endParaRPr>
          </a:p>
        </p:txBody>
      </p:sp>
      <p:sp>
        <p:nvSpPr>
          <p:cNvPr id="22" name="TextBox 21"/>
          <p:cNvSpPr txBox="1"/>
          <p:nvPr/>
        </p:nvSpPr>
        <p:spPr>
          <a:xfrm>
            <a:off x="6564573" y="3225938"/>
            <a:ext cx="1247457" cy="461665"/>
          </a:xfrm>
          <a:prstGeom prst="rect">
            <a:avLst/>
          </a:prstGeom>
          <a:noFill/>
        </p:spPr>
        <p:txBody>
          <a:bodyPr wrap="none" rtlCol="0">
            <a:spAutoFit/>
          </a:bodyPr>
          <a:lstStyle/>
          <a:p>
            <a:r>
              <a:rPr lang="en-US" sz="2400" dirty="0" smtClean="0">
                <a:solidFill>
                  <a:schemeClr val="bg1"/>
                </a:solidFill>
                <a:latin typeface="+mj-lt"/>
              </a:rPr>
              <a:t>75-94%</a:t>
            </a:r>
            <a:endParaRPr lang="en-US" sz="2400" dirty="0">
              <a:solidFill>
                <a:schemeClr val="bg1"/>
              </a:solidFill>
              <a:latin typeface="+mj-lt"/>
            </a:endParaRPr>
          </a:p>
        </p:txBody>
      </p:sp>
      <p:sp>
        <p:nvSpPr>
          <p:cNvPr id="26" name="TextBox 25"/>
          <p:cNvSpPr txBox="1"/>
          <p:nvPr/>
        </p:nvSpPr>
        <p:spPr>
          <a:xfrm>
            <a:off x="3665313" y="1957642"/>
            <a:ext cx="1725152" cy="461665"/>
          </a:xfrm>
          <a:prstGeom prst="rect">
            <a:avLst/>
          </a:prstGeom>
          <a:noFill/>
        </p:spPr>
        <p:txBody>
          <a:bodyPr wrap="none" rtlCol="0">
            <a:spAutoFit/>
          </a:bodyPr>
          <a:lstStyle/>
          <a:p>
            <a:r>
              <a:rPr lang="en-US" sz="2400" dirty="0" smtClean="0">
                <a:solidFill>
                  <a:schemeClr val="bg1"/>
                </a:solidFill>
                <a:latin typeface="+mj-lt"/>
              </a:rPr>
              <a:t>Mature leaf</a:t>
            </a:r>
            <a:endParaRPr lang="en-US" sz="2400" dirty="0">
              <a:solidFill>
                <a:schemeClr val="bg1"/>
              </a:solidFill>
              <a:latin typeface="+mj-lt"/>
            </a:endParaRPr>
          </a:p>
        </p:txBody>
      </p:sp>
      <p:pic>
        <p:nvPicPr>
          <p:cNvPr id="1046" name="Picture 22" descr="C:\Users\Erin\Documents\Outreach and Partnerships\Webinars\Intensity\For Erin\Betula_papyrifera_EGDenny_leaf_increasing_28pct_01small.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2263" y="4178138"/>
            <a:ext cx="2019869" cy="2697119"/>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C:\Users\Erin\Documents\Outreach and Partnerships\Webinars\Intensity\For Erin\Betula_papyrifera_EGDenny_leaf_increasing_42pct_01small.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68672" y="3722761"/>
            <a:ext cx="1817181" cy="2426471"/>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C:\Users\Erin\Documents\Outreach and Partnerships\Webinars\Intensity\For Erin\Betula_papyrifera_EGDenny_leaf_increasing_58pct_01small.jp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2974778" y="4458061"/>
            <a:ext cx="1773683" cy="2368388"/>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C:\Users\Erin\Documents\Outreach and Partnerships\Webinars\Intensity\For Erin\Betula_papyrifera_EGDenny_leaf_increasing_68pct_01.smalljpg.jp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3910415" y="3698733"/>
            <a:ext cx="1676092" cy="2238078"/>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C:\Users\Erin\Documents\Outreach and Partnerships\Webinars\Intensity\For Erin\Betula_papyrifera_EGDenny_leaf_increasing_92pct_01small.jpg"/>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5959909" y="4935997"/>
            <a:ext cx="1781192" cy="2378416"/>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C:\Users\Erin\Documents\Outreach and Partnerships\Webinars\Intensity\For Erin\Betula_papyrifera_EGDenny_leaf_mature_01small.jp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2343701" y="1345802"/>
            <a:ext cx="1262153" cy="1685346"/>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C:\Users\Erin\Documents\Outreach and Partnerships\Webinars\Intensity\For Erin\Betula_papyrifera_EGDenny_leaf_increasing_82pct_01small.jpg"/>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6564573" y="3698733"/>
            <a:ext cx="1729622" cy="2309553"/>
          </a:xfrm>
          <a:prstGeom prst="rect">
            <a:avLst/>
          </a:prstGeom>
          <a:noFill/>
          <a:extLst>
            <a:ext uri="{909E8E84-426E-40DD-AFC4-6F175D3DCCD1}">
              <a14:hiddenFill xmlns:a14="http://schemas.microsoft.com/office/drawing/2010/main">
                <a:solidFill>
                  <a:srgbClr val="FFFFFF"/>
                </a:solidFill>
              </a14:hiddenFill>
            </a:ext>
          </a:extLst>
        </p:spPr>
      </p:pic>
      <p:sp>
        <p:nvSpPr>
          <p:cNvPr id="37" name="Text Placeholder 4"/>
          <p:cNvSpPr txBox="1">
            <a:spLocks/>
          </p:cNvSpPr>
          <p:nvPr/>
        </p:nvSpPr>
        <p:spPr>
          <a:xfrm>
            <a:off x="0" y="552932"/>
            <a:ext cx="7024156" cy="91475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3200" dirty="0" smtClean="0">
                <a:solidFill>
                  <a:srgbClr val="73B63B"/>
                </a:solidFill>
                <a:latin typeface="+mj-lt"/>
              </a:rPr>
              <a:t>What % of full size are most leaves?</a:t>
            </a:r>
            <a:endParaRPr sz="3200" i="1" dirty="0" smtClean="0">
              <a:solidFill>
                <a:srgbClr val="73B63B"/>
              </a:solidFill>
              <a:latin typeface="+mj-lt"/>
            </a:endParaRPr>
          </a:p>
        </p:txBody>
      </p:sp>
      <p:sp>
        <p:nvSpPr>
          <p:cNvPr id="14" name="TextBox 13"/>
          <p:cNvSpPr txBox="1"/>
          <p:nvPr/>
        </p:nvSpPr>
        <p:spPr>
          <a:xfrm>
            <a:off x="2153681" y="6533723"/>
            <a:ext cx="3236784" cy="369332"/>
          </a:xfrm>
          <a:prstGeom prst="rect">
            <a:avLst/>
          </a:prstGeom>
          <a:noFill/>
        </p:spPr>
        <p:txBody>
          <a:bodyPr wrap="none" rtlCol="0">
            <a:spAutoFit/>
          </a:bodyPr>
          <a:lstStyle/>
          <a:p>
            <a:r>
              <a:rPr lang="en-US" dirty="0" smtClean="0">
                <a:solidFill>
                  <a:schemeClr val="bg1"/>
                </a:solidFill>
                <a:latin typeface="+mj-lt"/>
              </a:rPr>
              <a:t>paper birch, </a:t>
            </a:r>
            <a:r>
              <a:rPr lang="en-US" i="1" dirty="0" err="1" smtClean="0">
                <a:solidFill>
                  <a:schemeClr val="bg1"/>
                </a:solidFill>
                <a:latin typeface="+mj-lt"/>
              </a:rPr>
              <a:t>Betula</a:t>
            </a:r>
            <a:r>
              <a:rPr lang="en-US" i="1" dirty="0" smtClean="0">
                <a:solidFill>
                  <a:schemeClr val="bg1"/>
                </a:solidFill>
                <a:latin typeface="+mj-lt"/>
              </a:rPr>
              <a:t> </a:t>
            </a:r>
            <a:r>
              <a:rPr lang="en-US" i="1" dirty="0" err="1" smtClean="0">
                <a:solidFill>
                  <a:schemeClr val="bg1"/>
                </a:solidFill>
                <a:latin typeface="+mj-lt"/>
              </a:rPr>
              <a:t>papyrifera</a:t>
            </a:r>
            <a:endParaRPr lang="en-US" i="1" dirty="0">
              <a:solidFill>
                <a:schemeClr val="bg1"/>
              </a:solidFill>
              <a:latin typeface="+mj-lt"/>
            </a:endParaRPr>
          </a:p>
        </p:txBody>
      </p:sp>
      <p:sp>
        <p:nvSpPr>
          <p:cNvPr id="15" name="Text Placeholder 4"/>
          <p:cNvSpPr txBox="1">
            <a:spLocks/>
          </p:cNvSpPr>
          <p:nvPr/>
        </p:nvSpPr>
        <p:spPr>
          <a:xfrm>
            <a:off x="0" y="-48308"/>
            <a:ext cx="8908702"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2400" dirty="0" smtClean="0">
                <a:solidFill>
                  <a:srgbClr val="73B63B"/>
                </a:solidFill>
                <a:latin typeface="+mj-lt"/>
              </a:rPr>
              <a:t>INTENSITY</a:t>
            </a:r>
            <a:endParaRPr sz="2400" i="1" dirty="0" smtClean="0">
              <a:solidFill>
                <a:srgbClr val="73B63B"/>
              </a:solidFill>
              <a:latin typeface="+mj-lt"/>
            </a:endParaRPr>
          </a:p>
        </p:txBody>
      </p:sp>
      <p:sp>
        <p:nvSpPr>
          <p:cNvPr id="17" name="TextBox 16"/>
          <p:cNvSpPr txBox="1"/>
          <p:nvPr/>
        </p:nvSpPr>
        <p:spPr>
          <a:xfrm rot="16200000">
            <a:off x="7346733" y="5325006"/>
            <a:ext cx="2727434" cy="338554"/>
          </a:xfrm>
          <a:prstGeom prst="rect">
            <a:avLst/>
          </a:prstGeom>
          <a:noFill/>
        </p:spPr>
        <p:txBody>
          <a:bodyPr wrap="square" rtlCol="0">
            <a:spAutoFit/>
          </a:bodyPr>
          <a:lstStyle/>
          <a:p>
            <a:r>
              <a:rPr lang="en-US" sz="1600" dirty="0" smtClean="0">
                <a:solidFill>
                  <a:schemeClr val="bg1"/>
                </a:solidFill>
                <a:latin typeface="+mj-lt"/>
              </a:rPr>
              <a:t>Photos: </a:t>
            </a:r>
            <a:r>
              <a:rPr lang="en-US" sz="1600" dirty="0">
                <a:solidFill>
                  <a:schemeClr val="bg1"/>
                </a:solidFill>
                <a:latin typeface="+mj-lt"/>
              </a:rPr>
              <a:t>E</a:t>
            </a:r>
            <a:r>
              <a:rPr lang="en-US" sz="1600" dirty="0" smtClean="0">
                <a:solidFill>
                  <a:schemeClr val="bg1"/>
                </a:solidFill>
                <a:latin typeface="+mj-lt"/>
              </a:rPr>
              <a:t>llen G Denny</a:t>
            </a:r>
            <a:endParaRPr lang="en-US" sz="1600" dirty="0">
              <a:solidFill>
                <a:schemeClr val="bg1"/>
              </a:solidFill>
              <a:latin typeface="+mj-lt"/>
            </a:endParaRPr>
          </a:p>
        </p:txBody>
      </p:sp>
    </p:spTree>
    <p:extLst>
      <p:ext uri="{BB962C8B-B14F-4D97-AF65-F5344CB8AC3E}">
        <p14:creationId xmlns:p14="http://schemas.microsoft.com/office/powerpoint/2010/main" val="37794483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17079" y="685307"/>
            <a:ext cx="8039100"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3200" dirty="0" smtClean="0">
                <a:solidFill>
                  <a:srgbClr val="73B63B"/>
                </a:solidFill>
                <a:latin typeface="+mj-lt"/>
              </a:rPr>
              <a:t>Pop Quiz!</a:t>
            </a:r>
            <a:endParaRPr sz="3200" i="1" dirty="0" smtClean="0">
              <a:solidFill>
                <a:srgbClr val="73B63B"/>
              </a:solidFill>
              <a:latin typeface="+mj-lt"/>
            </a:endParaRPr>
          </a:p>
        </p:txBody>
      </p:sp>
      <p:pic>
        <p:nvPicPr>
          <p:cNvPr id="8" name="Picture 7" descr="npn_LOGO_normal-white.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72775" y="206363"/>
            <a:ext cx="1105876" cy="342870"/>
          </a:xfrm>
          <a:prstGeom prst="rect">
            <a:avLst/>
          </a:prstGeom>
        </p:spPr>
      </p:pic>
      <p:pic>
        <p:nvPicPr>
          <p:cNvPr id="9" name="Picture 8" descr="usgs_logo-white.ai"/>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02003" y="190130"/>
            <a:ext cx="981078" cy="361324"/>
          </a:xfrm>
          <a:prstGeom prst="rect">
            <a:avLst/>
          </a:prstGeom>
        </p:spPr>
      </p:pic>
      <p:sp>
        <p:nvSpPr>
          <p:cNvPr id="13" name="Rectangle 12"/>
          <p:cNvSpPr/>
          <p:nvPr/>
        </p:nvSpPr>
        <p:spPr>
          <a:xfrm>
            <a:off x="122641" y="1527488"/>
            <a:ext cx="3668328" cy="830997"/>
          </a:xfrm>
          <a:prstGeom prst="rect">
            <a:avLst/>
          </a:prstGeom>
        </p:spPr>
        <p:txBody>
          <a:bodyPr wrap="square">
            <a:spAutoFit/>
          </a:bodyPr>
          <a:lstStyle/>
          <a:p>
            <a:r>
              <a:rPr lang="en-US" sz="2400" dirty="0" smtClean="0">
                <a:solidFill>
                  <a:schemeClr val="bg1"/>
                </a:solidFill>
                <a:latin typeface="+mj-lt"/>
              </a:rPr>
              <a:t>Knowing that this leaf is full size:</a:t>
            </a:r>
            <a:endParaRPr lang="en-US" sz="2400" dirty="0">
              <a:solidFill>
                <a:schemeClr val="bg1"/>
              </a:solidFill>
              <a:latin typeface="+mj-lt"/>
            </a:endParaRPr>
          </a:p>
        </p:txBody>
      </p:sp>
      <p:sp>
        <p:nvSpPr>
          <p:cNvPr id="14" name="Rectangle 13"/>
          <p:cNvSpPr/>
          <p:nvPr/>
        </p:nvSpPr>
        <p:spPr>
          <a:xfrm>
            <a:off x="4036629" y="954282"/>
            <a:ext cx="4231965" cy="3785652"/>
          </a:xfrm>
          <a:prstGeom prst="rect">
            <a:avLst/>
          </a:prstGeom>
        </p:spPr>
        <p:txBody>
          <a:bodyPr wrap="square">
            <a:spAutoFit/>
          </a:bodyPr>
          <a:lstStyle/>
          <a:p>
            <a:r>
              <a:rPr lang="en-US" sz="2400" dirty="0" smtClean="0">
                <a:solidFill>
                  <a:schemeClr val="bg1"/>
                </a:solidFill>
                <a:latin typeface="+mj-lt"/>
              </a:rPr>
              <a:t>What percent of full are most leaves?</a:t>
            </a:r>
          </a:p>
          <a:p>
            <a:r>
              <a:rPr lang="en-US" sz="2400" dirty="0">
                <a:solidFill>
                  <a:schemeClr val="bg1"/>
                </a:solidFill>
                <a:latin typeface="+mj-lt"/>
              </a:rPr>
              <a:t>Less than 5%</a:t>
            </a:r>
          </a:p>
          <a:p>
            <a:r>
              <a:rPr lang="en-US" sz="2400" dirty="0">
                <a:solidFill>
                  <a:schemeClr val="bg1"/>
                </a:solidFill>
                <a:latin typeface="+mj-lt"/>
              </a:rPr>
              <a:t>5-24%</a:t>
            </a:r>
          </a:p>
          <a:p>
            <a:r>
              <a:rPr lang="en-US" sz="2400" dirty="0">
                <a:solidFill>
                  <a:schemeClr val="bg1"/>
                </a:solidFill>
                <a:latin typeface="+mj-lt"/>
              </a:rPr>
              <a:t>25-49%</a:t>
            </a:r>
          </a:p>
          <a:p>
            <a:r>
              <a:rPr lang="en-US" sz="2400" dirty="0">
                <a:solidFill>
                  <a:schemeClr val="bg1"/>
                </a:solidFill>
                <a:latin typeface="+mj-lt"/>
              </a:rPr>
              <a:t>50-74%</a:t>
            </a:r>
          </a:p>
          <a:p>
            <a:r>
              <a:rPr lang="en-US" sz="2400" dirty="0">
                <a:solidFill>
                  <a:schemeClr val="bg1"/>
                </a:solidFill>
                <a:latin typeface="+mj-lt"/>
              </a:rPr>
              <a:t>75-94%</a:t>
            </a:r>
          </a:p>
          <a:p>
            <a:r>
              <a:rPr lang="en-US" sz="2400" dirty="0">
                <a:solidFill>
                  <a:schemeClr val="bg1"/>
                </a:solidFill>
                <a:latin typeface="+mj-lt"/>
              </a:rPr>
              <a:t>95% or more</a:t>
            </a:r>
          </a:p>
          <a:p>
            <a:endParaRPr lang="en-US" sz="2400" dirty="0" smtClean="0">
              <a:solidFill>
                <a:schemeClr val="bg1"/>
              </a:solidFill>
              <a:latin typeface="+mj-lt"/>
            </a:endParaRPr>
          </a:p>
          <a:p>
            <a:endParaRPr lang="en-US" sz="2400" dirty="0">
              <a:solidFill>
                <a:schemeClr val="bg1"/>
              </a:solidFill>
              <a:latin typeface="+mj-lt"/>
            </a:endParaRPr>
          </a:p>
        </p:txBody>
      </p:sp>
      <p:sp>
        <p:nvSpPr>
          <p:cNvPr id="11" name="TextBox 10"/>
          <p:cNvSpPr txBox="1"/>
          <p:nvPr/>
        </p:nvSpPr>
        <p:spPr>
          <a:xfrm rot="16200000">
            <a:off x="7346733" y="5325006"/>
            <a:ext cx="2727434" cy="338554"/>
          </a:xfrm>
          <a:prstGeom prst="rect">
            <a:avLst/>
          </a:prstGeom>
          <a:noFill/>
        </p:spPr>
        <p:txBody>
          <a:bodyPr wrap="square" rtlCol="0">
            <a:spAutoFit/>
          </a:bodyPr>
          <a:lstStyle/>
          <a:p>
            <a:r>
              <a:rPr lang="en-US" sz="1600" smtClean="0">
                <a:solidFill>
                  <a:schemeClr val="bg1"/>
                </a:solidFill>
                <a:latin typeface="+mj-lt"/>
              </a:rPr>
              <a:t>Photos: </a:t>
            </a:r>
            <a:r>
              <a:rPr lang="en-US" sz="1600" dirty="0">
                <a:solidFill>
                  <a:schemeClr val="bg1"/>
                </a:solidFill>
                <a:latin typeface="+mj-lt"/>
              </a:rPr>
              <a:t>E</a:t>
            </a:r>
            <a:r>
              <a:rPr lang="en-US" sz="1600" dirty="0" smtClean="0">
                <a:solidFill>
                  <a:schemeClr val="bg1"/>
                </a:solidFill>
                <a:latin typeface="+mj-lt"/>
              </a:rPr>
              <a:t>llen G Denny</a:t>
            </a:r>
            <a:endParaRPr lang="en-US" sz="1600" dirty="0">
              <a:solidFill>
                <a:schemeClr val="bg1"/>
              </a:solidFill>
              <a:latin typeface="+mj-lt"/>
            </a:endParaRPr>
          </a:p>
        </p:txBody>
      </p:sp>
      <p:pic>
        <p:nvPicPr>
          <p:cNvPr id="12" name="Picture 4" descr="C:\Users\Erin\Documents\Outreach and Partnerships\Webinars\Intensity\For Erin\Quercus_velutina_EGDenny_leaf_mature_shade_01.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3756" y="2358485"/>
            <a:ext cx="3769545" cy="282741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Erin\Documents\Outreach and Partnerships\Webinars\Intensity\For Erin\Quercus_velutina_EGDenny_leaf_increasing_33pct_01.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060249" y="3958196"/>
            <a:ext cx="3792944" cy="28449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7685" y="5132834"/>
            <a:ext cx="3172663" cy="369332"/>
          </a:xfrm>
          <a:prstGeom prst="rect">
            <a:avLst/>
          </a:prstGeom>
          <a:noFill/>
        </p:spPr>
        <p:txBody>
          <a:bodyPr wrap="none" rtlCol="0">
            <a:spAutoFit/>
          </a:bodyPr>
          <a:lstStyle/>
          <a:p>
            <a:r>
              <a:rPr lang="en-US" dirty="0" smtClean="0">
                <a:solidFill>
                  <a:schemeClr val="bg1"/>
                </a:solidFill>
                <a:latin typeface="+mj-lt"/>
              </a:rPr>
              <a:t>black oak, </a:t>
            </a:r>
            <a:r>
              <a:rPr lang="en-US" dirty="0" err="1" smtClean="0">
                <a:solidFill>
                  <a:schemeClr val="bg1"/>
                </a:solidFill>
                <a:latin typeface="+mj-lt"/>
              </a:rPr>
              <a:t>Quercus</a:t>
            </a:r>
            <a:r>
              <a:rPr lang="en-US" dirty="0" smtClean="0">
                <a:solidFill>
                  <a:schemeClr val="bg1"/>
                </a:solidFill>
                <a:latin typeface="+mj-lt"/>
              </a:rPr>
              <a:t> </a:t>
            </a:r>
            <a:r>
              <a:rPr lang="en-US" dirty="0" err="1" smtClean="0">
                <a:solidFill>
                  <a:schemeClr val="bg1"/>
                </a:solidFill>
                <a:latin typeface="+mj-lt"/>
              </a:rPr>
              <a:t>veluntina</a:t>
            </a:r>
            <a:endParaRPr lang="en-US" dirty="0">
              <a:solidFill>
                <a:schemeClr val="bg1"/>
              </a:solidFill>
              <a:latin typeface="+mj-lt"/>
            </a:endParaRPr>
          </a:p>
        </p:txBody>
      </p:sp>
      <p:sp>
        <p:nvSpPr>
          <p:cNvPr id="17" name="Text Placeholder 4"/>
          <p:cNvSpPr txBox="1">
            <a:spLocks/>
          </p:cNvSpPr>
          <p:nvPr/>
        </p:nvSpPr>
        <p:spPr>
          <a:xfrm>
            <a:off x="0" y="-48308"/>
            <a:ext cx="8908702"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2400" dirty="0" smtClean="0">
                <a:solidFill>
                  <a:srgbClr val="73B63B"/>
                </a:solidFill>
                <a:latin typeface="+mj-lt"/>
              </a:rPr>
              <a:t>INTENSITY</a:t>
            </a:r>
            <a:endParaRPr sz="2400" i="1" dirty="0" smtClean="0">
              <a:solidFill>
                <a:srgbClr val="73B63B"/>
              </a:solidFill>
              <a:latin typeface="+mj-lt"/>
            </a:endParaRPr>
          </a:p>
        </p:txBody>
      </p:sp>
    </p:spTree>
    <p:extLst>
      <p:ext uri="{BB962C8B-B14F-4D97-AF65-F5344CB8AC3E}">
        <p14:creationId xmlns:p14="http://schemas.microsoft.com/office/powerpoint/2010/main" val="39469060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17079" y="685307"/>
            <a:ext cx="8039100"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3200" dirty="0" smtClean="0">
                <a:solidFill>
                  <a:srgbClr val="73B63B"/>
                </a:solidFill>
                <a:latin typeface="+mj-lt"/>
              </a:rPr>
              <a:t>Pop Quiz!</a:t>
            </a:r>
            <a:endParaRPr sz="3200" i="1" dirty="0" smtClean="0">
              <a:solidFill>
                <a:srgbClr val="73B63B"/>
              </a:solidFill>
              <a:latin typeface="+mj-lt"/>
            </a:endParaRPr>
          </a:p>
        </p:txBody>
      </p:sp>
      <p:sp>
        <p:nvSpPr>
          <p:cNvPr id="7" name="TextBox 6"/>
          <p:cNvSpPr txBox="1"/>
          <p:nvPr/>
        </p:nvSpPr>
        <p:spPr>
          <a:xfrm rot="16200000">
            <a:off x="7346733" y="5325006"/>
            <a:ext cx="2727434" cy="338554"/>
          </a:xfrm>
          <a:prstGeom prst="rect">
            <a:avLst/>
          </a:prstGeom>
          <a:noFill/>
        </p:spPr>
        <p:txBody>
          <a:bodyPr wrap="square" rtlCol="0">
            <a:spAutoFit/>
          </a:bodyPr>
          <a:lstStyle/>
          <a:p>
            <a:r>
              <a:rPr lang="en-US" sz="1600" dirty="0" smtClean="0">
                <a:solidFill>
                  <a:schemeClr val="bg1"/>
                </a:solidFill>
                <a:latin typeface="+mj-lt"/>
              </a:rPr>
              <a:t>Photos: </a:t>
            </a:r>
            <a:r>
              <a:rPr lang="en-US" sz="1600" dirty="0">
                <a:solidFill>
                  <a:schemeClr val="bg1"/>
                </a:solidFill>
                <a:latin typeface="+mj-lt"/>
              </a:rPr>
              <a:t>E</a:t>
            </a:r>
            <a:r>
              <a:rPr lang="en-US" sz="1600" dirty="0" smtClean="0">
                <a:solidFill>
                  <a:schemeClr val="bg1"/>
                </a:solidFill>
                <a:latin typeface="+mj-lt"/>
              </a:rPr>
              <a:t>llen G Denny</a:t>
            </a:r>
            <a:endParaRPr lang="en-US" sz="1600" dirty="0">
              <a:solidFill>
                <a:schemeClr val="bg1"/>
              </a:solidFill>
              <a:latin typeface="+mj-lt"/>
            </a:endParaRPr>
          </a:p>
        </p:txBody>
      </p:sp>
      <p:pic>
        <p:nvPicPr>
          <p:cNvPr id="8" name="Picture 7" descr="npn_LOGO_normal-white.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72775" y="206363"/>
            <a:ext cx="1105876" cy="342870"/>
          </a:xfrm>
          <a:prstGeom prst="rect">
            <a:avLst/>
          </a:prstGeom>
        </p:spPr>
      </p:pic>
      <p:pic>
        <p:nvPicPr>
          <p:cNvPr id="9" name="Picture 8" descr="usgs_logo-white.ai"/>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02003" y="190130"/>
            <a:ext cx="981078" cy="361324"/>
          </a:xfrm>
          <a:prstGeom prst="rect">
            <a:avLst/>
          </a:prstGeom>
        </p:spPr>
      </p:pic>
      <p:sp>
        <p:nvSpPr>
          <p:cNvPr id="13" name="Rectangle 12"/>
          <p:cNvSpPr/>
          <p:nvPr/>
        </p:nvSpPr>
        <p:spPr>
          <a:xfrm>
            <a:off x="122641" y="1527488"/>
            <a:ext cx="3668328" cy="830997"/>
          </a:xfrm>
          <a:prstGeom prst="rect">
            <a:avLst/>
          </a:prstGeom>
        </p:spPr>
        <p:txBody>
          <a:bodyPr wrap="square">
            <a:spAutoFit/>
          </a:bodyPr>
          <a:lstStyle/>
          <a:p>
            <a:r>
              <a:rPr lang="en-US" sz="2400" dirty="0" smtClean="0">
                <a:solidFill>
                  <a:schemeClr val="bg1"/>
                </a:solidFill>
                <a:latin typeface="+mj-lt"/>
              </a:rPr>
              <a:t>Knowing that this leaf is full size:</a:t>
            </a:r>
            <a:endParaRPr lang="en-US" sz="2400" dirty="0">
              <a:solidFill>
                <a:schemeClr val="bg1"/>
              </a:solidFill>
              <a:latin typeface="+mj-lt"/>
            </a:endParaRPr>
          </a:p>
        </p:txBody>
      </p:sp>
      <p:pic>
        <p:nvPicPr>
          <p:cNvPr id="17412" name="Picture 4" descr="C:\Users\Erin\Documents\Outreach and Partnerships\Webinars\Intensity\For Erin\Quercus_velutina_EGDenny_leaf_mature_shade_01.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3756" y="2358485"/>
            <a:ext cx="3769545" cy="2827418"/>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descr="C:\Users\Erin\Documents\Outreach and Partnerships\Webinars\Intensity\For Erin\Quercus_velutina_EGDenny_leaf_increasing_33pct_01.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060249" y="3958196"/>
            <a:ext cx="3792944" cy="284496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87685" y="5132834"/>
            <a:ext cx="3172663" cy="369332"/>
          </a:xfrm>
          <a:prstGeom prst="rect">
            <a:avLst/>
          </a:prstGeom>
          <a:noFill/>
        </p:spPr>
        <p:txBody>
          <a:bodyPr wrap="none" rtlCol="0">
            <a:spAutoFit/>
          </a:bodyPr>
          <a:lstStyle/>
          <a:p>
            <a:r>
              <a:rPr lang="en-US" dirty="0" smtClean="0">
                <a:solidFill>
                  <a:schemeClr val="bg1"/>
                </a:solidFill>
                <a:latin typeface="+mj-lt"/>
              </a:rPr>
              <a:t>black oak, </a:t>
            </a:r>
            <a:r>
              <a:rPr lang="en-US" dirty="0" err="1" smtClean="0">
                <a:solidFill>
                  <a:schemeClr val="bg1"/>
                </a:solidFill>
                <a:latin typeface="+mj-lt"/>
              </a:rPr>
              <a:t>Quercus</a:t>
            </a:r>
            <a:r>
              <a:rPr lang="en-US" dirty="0" smtClean="0">
                <a:solidFill>
                  <a:schemeClr val="bg1"/>
                </a:solidFill>
                <a:latin typeface="+mj-lt"/>
              </a:rPr>
              <a:t> </a:t>
            </a:r>
            <a:r>
              <a:rPr lang="en-US" dirty="0" err="1" smtClean="0">
                <a:solidFill>
                  <a:schemeClr val="bg1"/>
                </a:solidFill>
                <a:latin typeface="+mj-lt"/>
              </a:rPr>
              <a:t>veluntina</a:t>
            </a:r>
            <a:endParaRPr lang="en-US" dirty="0">
              <a:solidFill>
                <a:schemeClr val="bg1"/>
              </a:solidFill>
              <a:latin typeface="+mj-lt"/>
            </a:endParaRPr>
          </a:p>
        </p:txBody>
      </p:sp>
      <p:sp>
        <p:nvSpPr>
          <p:cNvPr id="12" name="Text Placeholder 4"/>
          <p:cNvSpPr txBox="1">
            <a:spLocks/>
          </p:cNvSpPr>
          <p:nvPr/>
        </p:nvSpPr>
        <p:spPr>
          <a:xfrm>
            <a:off x="0" y="-48308"/>
            <a:ext cx="8908702"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2400" dirty="0" smtClean="0">
                <a:solidFill>
                  <a:srgbClr val="73B63B"/>
                </a:solidFill>
                <a:latin typeface="+mj-lt"/>
              </a:rPr>
              <a:t>INTENSITY</a:t>
            </a:r>
            <a:endParaRPr sz="2400" i="1" dirty="0" smtClean="0">
              <a:solidFill>
                <a:srgbClr val="73B63B"/>
              </a:solidFill>
              <a:latin typeface="+mj-lt"/>
            </a:endParaRPr>
          </a:p>
        </p:txBody>
      </p:sp>
      <p:sp>
        <p:nvSpPr>
          <p:cNvPr id="16" name="Rectangle 15"/>
          <p:cNvSpPr/>
          <p:nvPr/>
        </p:nvSpPr>
        <p:spPr>
          <a:xfrm>
            <a:off x="4036629" y="954282"/>
            <a:ext cx="4231965" cy="3785652"/>
          </a:xfrm>
          <a:prstGeom prst="rect">
            <a:avLst/>
          </a:prstGeom>
        </p:spPr>
        <p:txBody>
          <a:bodyPr wrap="square">
            <a:spAutoFit/>
          </a:bodyPr>
          <a:lstStyle/>
          <a:p>
            <a:r>
              <a:rPr lang="en-US" sz="2400" dirty="0" smtClean="0">
                <a:solidFill>
                  <a:schemeClr val="bg1"/>
                </a:solidFill>
                <a:latin typeface="+mj-lt"/>
              </a:rPr>
              <a:t>What percent of full are most leaves?</a:t>
            </a:r>
          </a:p>
          <a:p>
            <a:r>
              <a:rPr lang="en-US" sz="2400" dirty="0">
                <a:solidFill>
                  <a:schemeClr val="bg1"/>
                </a:solidFill>
                <a:latin typeface="+mj-lt"/>
              </a:rPr>
              <a:t>Less than 5%</a:t>
            </a:r>
          </a:p>
          <a:p>
            <a:r>
              <a:rPr lang="en-US" sz="2400" dirty="0">
                <a:solidFill>
                  <a:schemeClr val="bg1"/>
                </a:solidFill>
                <a:latin typeface="+mj-lt"/>
              </a:rPr>
              <a:t>5-24%</a:t>
            </a:r>
          </a:p>
          <a:p>
            <a:r>
              <a:rPr lang="en-US" sz="2400" dirty="0">
                <a:solidFill>
                  <a:srgbClr val="FF0000"/>
                </a:solidFill>
                <a:latin typeface="+mj-lt"/>
              </a:rPr>
              <a:t>25-49%</a:t>
            </a:r>
          </a:p>
          <a:p>
            <a:r>
              <a:rPr lang="en-US" sz="2400" dirty="0">
                <a:solidFill>
                  <a:srgbClr val="FF0000"/>
                </a:solidFill>
                <a:latin typeface="+mj-lt"/>
              </a:rPr>
              <a:t>50-74%</a:t>
            </a:r>
          </a:p>
          <a:p>
            <a:r>
              <a:rPr lang="en-US" sz="2400" dirty="0">
                <a:solidFill>
                  <a:schemeClr val="bg1"/>
                </a:solidFill>
                <a:latin typeface="+mj-lt"/>
              </a:rPr>
              <a:t>75-94%</a:t>
            </a:r>
          </a:p>
          <a:p>
            <a:r>
              <a:rPr lang="en-US" sz="2400" dirty="0">
                <a:solidFill>
                  <a:schemeClr val="bg1"/>
                </a:solidFill>
                <a:latin typeface="+mj-lt"/>
              </a:rPr>
              <a:t>95% or more</a:t>
            </a:r>
          </a:p>
          <a:p>
            <a:endParaRPr lang="en-US" sz="2400" dirty="0" smtClean="0">
              <a:solidFill>
                <a:schemeClr val="bg1"/>
              </a:solidFill>
              <a:latin typeface="+mj-lt"/>
            </a:endParaRPr>
          </a:p>
          <a:p>
            <a:endParaRPr lang="en-US" sz="2400" dirty="0">
              <a:solidFill>
                <a:schemeClr val="bg1"/>
              </a:solidFill>
              <a:latin typeface="+mj-lt"/>
            </a:endParaRPr>
          </a:p>
        </p:txBody>
      </p:sp>
    </p:spTree>
    <p:extLst>
      <p:ext uri="{BB962C8B-B14F-4D97-AF65-F5344CB8AC3E}">
        <p14:creationId xmlns:p14="http://schemas.microsoft.com/office/powerpoint/2010/main" val="375183934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p:cNvSpPr txBox="1">
            <a:spLocks/>
          </p:cNvSpPr>
          <p:nvPr/>
        </p:nvSpPr>
        <p:spPr>
          <a:xfrm>
            <a:off x="0" y="552932"/>
            <a:ext cx="7024156" cy="91475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3200" dirty="0" smtClean="0">
                <a:solidFill>
                  <a:srgbClr val="73B63B"/>
                </a:solidFill>
                <a:latin typeface="+mj-lt"/>
              </a:rPr>
              <a:t>How much pollen is released?</a:t>
            </a:r>
            <a:endParaRPr sz="3200" i="1" dirty="0" smtClean="0">
              <a:solidFill>
                <a:srgbClr val="73B63B"/>
              </a:solidFill>
              <a:latin typeface="+mj-lt"/>
            </a:endParaRPr>
          </a:p>
        </p:txBody>
      </p:sp>
      <p:cxnSp>
        <p:nvCxnSpPr>
          <p:cNvPr id="11" name="Straight Arrow Connector 10"/>
          <p:cNvCxnSpPr/>
          <p:nvPr/>
        </p:nvCxnSpPr>
        <p:spPr>
          <a:xfrm>
            <a:off x="539855" y="4031089"/>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7" name="Picture 16" descr="npn_LOGO_normal-white.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72775" y="206363"/>
            <a:ext cx="1105876" cy="342870"/>
          </a:xfrm>
          <a:prstGeom prst="rect">
            <a:avLst/>
          </a:prstGeom>
        </p:spPr>
      </p:pic>
      <p:pic>
        <p:nvPicPr>
          <p:cNvPr id="18" name="Picture 17" descr="usgs_logo-white.ai"/>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02003" y="190130"/>
            <a:ext cx="981078" cy="361324"/>
          </a:xfrm>
          <a:prstGeom prst="rect">
            <a:avLst/>
          </a:prstGeom>
        </p:spPr>
      </p:pic>
      <p:sp>
        <p:nvSpPr>
          <p:cNvPr id="14" name="Rectangle 13"/>
          <p:cNvSpPr/>
          <p:nvPr/>
        </p:nvSpPr>
        <p:spPr>
          <a:xfrm>
            <a:off x="225991" y="1690555"/>
            <a:ext cx="3540789" cy="4893647"/>
          </a:xfrm>
          <a:prstGeom prst="rect">
            <a:avLst/>
          </a:prstGeom>
        </p:spPr>
        <p:txBody>
          <a:bodyPr wrap="square">
            <a:spAutoFit/>
          </a:bodyPr>
          <a:lstStyle/>
          <a:p>
            <a:r>
              <a:rPr lang="en-US" sz="2400" dirty="0" smtClean="0">
                <a:solidFill>
                  <a:schemeClr val="bg1"/>
                </a:solidFill>
                <a:latin typeface="+mj-lt"/>
              </a:rPr>
              <a:t>Little</a:t>
            </a:r>
            <a:r>
              <a:rPr lang="en-US" sz="2400" dirty="0">
                <a:solidFill>
                  <a:schemeClr val="bg1"/>
                </a:solidFill>
                <a:latin typeface="+mj-lt"/>
              </a:rPr>
              <a:t>: Only a few grains are </a:t>
            </a:r>
            <a:r>
              <a:rPr lang="en-US" sz="2400" dirty="0" smtClean="0">
                <a:solidFill>
                  <a:schemeClr val="bg1"/>
                </a:solidFill>
                <a:latin typeface="+mj-lt"/>
              </a:rPr>
              <a:t>released.</a:t>
            </a:r>
          </a:p>
          <a:p>
            <a:endParaRPr lang="en-US" sz="2400" dirty="0" smtClean="0">
              <a:solidFill>
                <a:schemeClr val="bg1"/>
              </a:solidFill>
              <a:latin typeface="+mj-lt"/>
            </a:endParaRPr>
          </a:p>
          <a:p>
            <a:endParaRPr lang="en-US" sz="2400" dirty="0">
              <a:solidFill>
                <a:schemeClr val="bg1"/>
              </a:solidFill>
              <a:latin typeface="+mj-lt"/>
            </a:endParaRPr>
          </a:p>
          <a:p>
            <a:r>
              <a:rPr lang="en-US" sz="2400" dirty="0" smtClean="0">
                <a:solidFill>
                  <a:schemeClr val="bg1"/>
                </a:solidFill>
                <a:latin typeface="+mj-lt"/>
              </a:rPr>
              <a:t>Some</a:t>
            </a:r>
            <a:r>
              <a:rPr lang="en-US" sz="2400" dirty="0">
                <a:solidFill>
                  <a:schemeClr val="bg1"/>
                </a:solidFill>
                <a:latin typeface="+mj-lt"/>
              </a:rPr>
              <a:t>: Many grains are released</a:t>
            </a:r>
            <a:r>
              <a:rPr lang="en-US" sz="2400" dirty="0" smtClean="0">
                <a:solidFill>
                  <a:schemeClr val="bg1"/>
                </a:solidFill>
                <a:latin typeface="+mj-lt"/>
              </a:rPr>
              <a:t>.</a:t>
            </a:r>
          </a:p>
          <a:p>
            <a:endParaRPr lang="en-US" sz="2400" dirty="0" smtClean="0">
              <a:solidFill>
                <a:schemeClr val="bg1"/>
              </a:solidFill>
              <a:latin typeface="+mj-lt"/>
            </a:endParaRPr>
          </a:p>
          <a:p>
            <a:endParaRPr lang="en-US" sz="2400" dirty="0" smtClean="0">
              <a:solidFill>
                <a:schemeClr val="bg1"/>
              </a:solidFill>
              <a:latin typeface="+mj-lt"/>
            </a:endParaRPr>
          </a:p>
          <a:p>
            <a:r>
              <a:rPr lang="en-US" sz="2400" dirty="0" smtClean="0">
                <a:solidFill>
                  <a:schemeClr val="bg1"/>
                </a:solidFill>
                <a:latin typeface="+mj-lt"/>
              </a:rPr>
              <a:t>Lots</a:t>
            </a:r>
            <a:r>
              <a:rPr lang="en-US" sz="2400" dirty="0">
                <a:solidFill>
                  <a:schemeClr val="bg1"/>
                </a:solidFill>
                <a:latin typeface="+mj-lt"/>
              </a:rPr>
              <a:t>: A layer of pollen covers your palm, or a cloud of pollen can be seen in the air when the wind blows</a:t>
            </a:r>
          </a:p>
        </p:txBody>
      </p:sp>
      <p:pic>
        <p:nvPicPr>
          <p:cNvPr id="19" name="Picture 2" descr="C:\Users\Erin\Documents\Outreach and Partnerships\Webinars\Intensity\conifer-pollination.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906865" y="4816975"/>
            <a:ext cx="2367470" cy="194184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Users\Erin\Documents\Outreach and Partnerships\Webinars\Intensity\PIXforErin\IMG_0696small.jp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016083" y="1297246"/>
            <a:ext cx="2195981" cy="165067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C:\Users\Erin\Documents\Outreach and Partnerships\Webinars\Intensity\PIXforErin\IMG_0289_1.JP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3988788" y="3038662"/>
            <a:ext cx="2195981" cy="164703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rot="16200000">
            <a:off x="6448334" y="4272718"/>
            <a:ext cx="4524234" cy="646331"/>
          </a:xfrm>
          <a:prstGeom prst="rect">
            <a:avLst/>
          </a:prstGeom>
          <a:noFill/>
        </p:spPr>
        <p:txBody>
          <a:bodyPr wrap="square" rtlCol="0">
            <a:spAutoFit/>
          </a:bodyPr>
          <a:lstStyle/>
          <a:p>
            <a:r>
              <a:rPr lang="en-US" dirty="0" smtClean="0">
                <a:solidFill>
                  <a:schemeClr val="bg1"/>
                </a:solidFill>
                <a:latin typeface="+mj-lt"/>
              </a:rPr>
              <a:t>Photos: Patricia </a:t>
            </a:r>
            <a:r>
              <a:rPr lang="en-US" dirty="0" err="1" smtClean="0">
                <a:solidFill>
                  <a:schemeClr val="bg1"/>
                </a:solidFill>
                <a:latin typeface="+mj-lt"/>
              </a:rPr>
              <a:t>Guertin</a:t>
            </a:r>
            <a:r>
              <a:rPr lang="en-US" dirty="0">
                <a:solidFill>
                  <a:schemeClr val="bg1"/>
                </a:solidFill>
                <a:latin typeface="+mj-lt"/>
              </a:rPr>
              <a:t>, </a:t>
            </a:r>
            <a:endParaRPr lang="en-US" dirty="0" smtClean="0">
              <a:solidFill>
                <a:schemeClr val="bg1"/>
              </a:solidFill>
              <a:latin typeface="+mj-lt"/>
            </a:endParaRPr>
          </a:p>
          <a:p>
            <a:r>
              <a:rPr lang="en-US" dirty="0" smtClean="0">
                <a:solidFill>
                  <a:schemeClr val="bg1"/>
                </a:solidFill>
                <a:latin typeface="+mj-lt"/>
              </a:rPr>
              <a:t>Beatriz </a:t>
            </a:r>
            <a:r>
              <a:rPr lang="en-US" dirty="0" err="1">
                <a:solidFill>
                  <a:schemeClr val="bg1"/>
                </a:solidFill>
                <a:latin typeface="+mj-lt"/>
              </a:rPr>
              <a:t>Moisset</a:t>
            </a:r>
            <a:r>
              <a:rPr lang="en-US" dirty="0">
                <a:solidFill>
                  <a:schemeClr val="bg1"/>
                </a:solidFill>
                <a:latin typeface="+mj-lt"/>
              </a:rPr>
              <a:t> via Wikimedia Commons</a:t>
            </a:r>
          </a:p>
        </p:txBody>
      </p:sp>
      <p:sp>
        <p:nvSpPr>
          <p:cNvPr id="12" name="Text Placeholder 4"/>
          <p:cNvSpPr txBox="1">
            <a:spLocks/>
          </p:cNvSpPr>
          <p:nvPr/>
        </p:nvSpPr>
        <p:spPr>
          <a:xfrm>
            <a:off x="0" y="-48308"/>
            <a:ext cx="8908702"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2400" dirty="0" smtClean="0">
                <a:solidFill>
                  <a:srgbClr val="73B63B"/>
                </a:solidFill>
                <a:latin typeface="+mj-lt"/>
              </a:rPr>
              <a:t>INTENSITY</a:t>
            </a:r>
            <a:endParaRPr sz="2400" i="1" dirty="0" smtClean="0">
              <a:solidFill>
                <a:srgbClr val="73B63B"/>
              </a:solidFill>
              <a:latin typeface="+mj-lt"/>
            </a:endParaRPr>
          </a:p>
        </p:txBody>
      </p:sp>
    </p:spTree>
    <p:extLst>
      <p:ext uri="{BB962C8B-B14F-4D97-AF65-F5344CB8AC3E}">
        <p14:creationId xmlns:p14="http://schemas.microsoft.com/office/powerpoint/2010/main" val="162522494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Erin\Documents\Outreach and Partnerships\Webinars\Intensity\maleCone-pollination.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49061" y="2117419"/>
            <a:ext cx="6490039" cy="4153625"/>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4"/>
          <p:cNvSpPr txBox="1">
            <a:spLocks/>
          </p:cNvSpPr>
          <p:nvPr/>
        </p:nvSpPr>
        <p:spPr>
          <a:xfrm>
            <a:off x="0" y="719646"/>
            <a:ext cx="8039100"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3200" dirty="0" smtClean="0">
                <a:solidFill>
                  <a:srgbClr val="73B63B"/>
                </a:solidFill>
                <a:latin typeface="+mj-lt"/>
              </a:rPr>
              <a:t>Pop Quiz!</a:t>
            </a:r>
            <a:endParaRPr sz="3200" i="1" dirty="0" smtClean="0">
              <a:solidFill>
                <a:srgbClr val="73B63B"/>
              </a:solidFill>
              <a:latin typeface="+mj-lt"/>
            </a:endParaRPr>
          </a:p>
        </p:txBody>
      </p:sp>
      <p:sp>
        <p:nvSpPr>
          <p:cNvPr id="20" name="Rectangle 19"/>
          <p:cNvSpPr/>
          <p:nvPr/>
        </p:nvSpPr>
        <p:spPr>
          <a:xfrm>
            <a:off x="105561" y="1384406"/>
            <a:ext cx="5694737" cy="1938992"/>
          </a:xfrm>
          <a:prstGeom prst="rect">
            <a:avLst/>
          </a:prstGeom>
        </p:spPr>
        <p:txBody>
          <a:bodyPr wrap="square">
            <a:spAutoFit/>
          </a:bodyPr>
          <a:lstStyle/>
          <a:p>
            <a:r>
              <a:rPr lang="en-US" sz="2400" dirty="0" smtClean="0">
                <a:solidFill>
                  <a:schemeClr val="bg1"/>
                </a:solidFill>
                <a:latin typeface="+mj-lt"/>
              </a:rPr>
              <a:t>How much pollen is released?</a:t>
            </a:r>
          </a:p>
          <a:p>
            <a:endParaRPr lang="en-US" sz="2400" dirty="0">
              <a:solidFill>
                <a:schemeClr val="bg1"/>
              </a:solidFill>
              <a:latin typeface="+mj-lt"/>
            </a:endParaRPr>
          </a:p>
          <a:p>
            <a:r>
              <a:rPr lang="en-US" sz="2400" dirty="0" smtClean="0">
                <a:solidFill>
                  <a:schemeClr val="bg1"/>
                </a:solidFill>
                <a:latin typeface="+mj-lt"/>
              </a:rPr>
              <a:t>Little</a:t>
            </a:r>
          </a:p>
          <a:p>
            <a:r>
              <a:rPr lang="en-US" sz="2400" dirty="0" smtClean="0">
                <a:solidFill>
                  <a:schemeClr val="bg1"/>
                </a:solidFill>
                <a:latin typeface="+mj-lt"/>
              </a:rPr>
              <a:t>Some </a:t>
            </a:r>
          </a:p>
          <a:p>
            <a:r>
              <a:rPr lang="en-US" sz="2400" dirty="0" smtClean="0">
                <a:solidFill>
                  <a:schemeClr val="bg1"/>
                </a:solidFill>
                <a:latin typeface="+mj-lt"/>
              </a:rPr>
              <a:t>Lots</a:t>
            </a:r>
          </a:p>
        </p:txBody>
      </p:sp>
      <p:sp>
        <p:nvSpPr>
          <p:cNvPr id="6" name="TextBox 5"/>
          <p:cNvSpPr txBox="1"/>
          <p:nvPr/>
        </p:nvSpPr>
        <p:spPr>
          <a:xfrm rot="16200000">
            <a:off x="6448334" y="4411217"/>
            <a:ext cx="4524234" cy="369332"/>
          </a:xfrm>
          <a:prstGeom prst="rect">
            <a:avLst/>
          </a:prstGeom>
          <a:noFill/>
        </p:spPr>
        <p:txBody>
          <a:bodyPr wrap="square" rtlCol="0">
            <a:spAutoFit/>
          </a:bodyPr>
          <a:lstStyle/>
          <a:p>
            <a:r>
              <a:rPr lang="en-US" dirty="0">
                <a:solidFill>
                  <a:schemeClr val="bg1"/>
                </a:solidFill>
                <a:latin typeface="+mj-lt"/>
              </a:rPr>
              <a:t>Photo: </a:t>
            </a:r>
            <a:r>
              <a:rPr lang="en-US" dirty="0" err="1">
                <a:solidFill>
                  <a:schemeClr val="bg1"/>
                </a:solidFill>
                <a:latin typeface="+mj-lt"/>
              </a:rPr>
              <a:t>B.gliwa</a:t>
            </a:r>
            <a:r>
              <a:rPr lang="en-US" dirty="0">
                <a:solidFill>
                  <a:schemeClr val="bg1"/>
                </a:solidFill>
                <a:latin typeface="+mj-lt"/>
              </a:rPr>
              <a:t> via Wikimedia Commons</a:t>
            </a:r>
          </a:p>
        </p:txBody>
      </p:sp>
      <p:sp>
        <p:nvSpPr>
          <p:cNvPr id="7" name="Text Placeholder 4"/>
          <p:cNvSpPr txBox="1">
            <a:spLocks/>
          </p:cNvSpPr>
          <p:nvPr/>
        </p:nvSpPr>
        <p:spPr>
          <a:xfrm>
            <a:off x="0" y="-48308"/>
            <a:ext cx="8908702"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2400" dirty="0" smtClean="0">
                <a:solidFill>
                  <a:srgbClr val="73B63B"/>
                </a:solidFill>
                <a:latin typeface="+mj-lt"/>
              </a:rPr>
              <a:t>INTENSITY</a:t>
            </a:r>
            <a:endParaRPr sz="2400" i="1" dirty="0" smtClean="0">
              <a:solidFill>
                <a:srgbClr val="73B63B"/>
              </a:solidFill>
              <a:latin typeface="+mj-lt"/>
            </a:endParaRPr>
          </a:p>
        </p:txBody>
      </p:sp>
    </p:spTree>
    <p:extLst>
      <p:ext uri="{BB962C8B-B14F-4D97-AF65-F5344CB8AC3E}">
        <p14:creationId xmlns:p14="http://schemas.microsoft.com/office/powerpoint/2010/main" val="233258684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Erin\Documents\Outreach and Partnerships\Webinars\Intensity\maleCone-pollination.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49061" y="2117419"/>
            <a:ext cx="6490039" cy="4153625"/>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4"/>
          <p:cNvSpPr txBox="1">
            <a:spLocks/>
          </p:cNvSpPr>
          <p:nvPr/>
        </p:nvSpPr>
        <p:spPr>
          <a:xfrm>
            <a:off x="0" y="719646"/>
            <a:ext cx="8039100"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3200" dirty="0" smtClean="0">
                <a:solidFill>
                  <a:srgbClr val="73B63B"/>
                </a:solidFill>
                <a:latin typeface="+mj-lt"/>
              </a:rPr>
              <a:t>Pop Quiz!</a:t>
            </a:r>
            <a:endParaRPr sz="3200" i="1" dirty="0" smtClean="0">
              <a:solidFill>
                <a:srgbClr val="73B63B"/>
              </a:solidFill>
              <a:latin typeface="+mj-lt"/>
            </a:endParaRPr>
          </a:p>
        </p:txBody>
      </p:sp>
      <p:sp>
        <p:nvSpPr>
          <p:cNvPr id="20" name="Rectangle 19"/>
          <p:cNvSpPr/>
          <p:nvPr/>
        </p:nvSpPr>
        <p:spPr>
          <a:xfrm>
            <a:off x="105561" y="1384406"/>
            <a:ext cx="5694737" cy="1938992"/>
          </a:xfrm>
          <a:prstGeom prst="rect">
            <a:avLst/>
          </a:prstGeom>
        </p:spPr>
        <p:txBody>
          <a:bodyPr wrap="square">
            <a:spAutoFit/>
          </a:bodyPr>
          <a:lstStyle/>
          <a:p>
            <a:r>
              <a:rPr lang="en-US" sz="2400" dirty="0" smtClean="0">
                <a:solidFill>
                  <a:schemeClr val="bg1"/>
                </a:solidFill>
                <a:latin typeface="+mj-lt"/>
              </a:rPr>
              <a:t>How much pollen is released?</a:t>
            </a:r>
          </a:p>
          <a:p>
            <a:endParaRPr lang="en-US" sz="2400" dirty="0">
              <a:solidFill>
                <a:schemeClr val="bg1"/>
              </a:solidFill>
              <a:latin typeface="+mj-lt"/>
            </a:endParaRPr>
          </a:p>
          <a:p>
            <a:r>
              <a:rPr lang="en-US" sz="2400" dirty="0" smtClean="0">
                <a:solidFill>
                  <a:srgbClr val="FF0000"/>
                </a:solidFill>
                <a:latin typeface="+mj-lt"/>
              </a:rPr>
              <a:t>Little</a:t>
            </a:r>
          </a:p>
          <a:p>
            <a:r>
              <a:rPr lang="en-US" sz="2400" dirty="0" smtClean="0">
                <a:solidFill>
                  <a:srgbClr val="FF0000"/>
                </a:solidFill>
                <a:latin typeface="+mj-lt"/>
              </a:rPr>
              <a:t>Some </a:t>
            </a:r>
          </a:p>
          <a:p>
            <a:r>
              <a:rPr lang="en-US" sz="2400" dirty="0" smtClean="0">
                <a:solidFill>
                  <a:schemeClr val="bg1"/>
                </a:solidFill>
                <a:latin typeface="+mj-lt"/>
              </a:rPr>
              <a:t>Lots</a:t>
            </a:r>
          </a:p>
        </p:txBody>
      </p:sp>
      <p:sp>
        <p:nvSpPr>
          <p:cNvPr id="6" name="Text Placeholder 4"/>
          <p:cNvSpPr txBox="1">
            <a:spLocks/>
          </p:cNvSpPr>
          <p:nvPr/>
        </p:nvSpPr>
        <p:spPr>
          <a:xfrm>
            <a:off x="0" y="-48308"/>
            <a:ext cx="8908702" cy="838200"/>
          </a:xfrm>
          <a:prstGeom prst="rect">
            <a:avLst/>
          </a:prstGeom>
          <a:noFill/>
        </p:spPr>
        <p:txBody>
          <a:bodyPr vert="horz" rtlCol="0" anchor="ctr">
            <a:noAutofit/>
          </a:bodyPr>
          <a:lstStyle>
            <a:lvl1pPr marL="0" indent="0" algn="l" rtl="0" eaLnBrk="1" latinLnBrk="0" hangingPunct="1">
              <a:spcBef>
                <a:spcPct val="20000"/>
              </a:spcBef>
              <a:buFontTx/>
              <a:buNone/>
              <a:defRPr lang="en-US" sz="4800" kern="1200" baseline="0" dirty="0">
                <a:solidFill>
                  <a:schemeClr val="bg1"/>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a:lstStyle>
          <a:p>
            <a:r>
              <a:rPr lang="en-US" sz="2400" dirty="0" smtClean="0">
                <a:solidFill>
                  <a:srgbClr val="73B63B"/>
                </a:solidFill>
                <a:latin typeface="+mj-lt"/>
              </a:rPr>
              <a:t>INTENSITY</a:t>
            </a:r>
            <a:endParaRPr sz="2400" i="1" dirty="0" smtClean="0">
              <a:solidFill>
                <a:srgbClr val="73B63B"/>
              </a:solidFill>
              <a:latin typeface="+mj-lt"/>
            </a:endParaRPr>
          </a:p>
        </p:txBody>
      </p:sp>
      <p:sp>
        <p:nvSpPr>
          <p:cNvPr id="7" name="TextBox 6"/>
          <p:cNvSpPr txBox="1"/>
          <p:nvPr/>
        </p:nvSpPr>
        <p:spPr>
          <a:xfrm rot="16200000">
            <a:off x="6448334" y="4411217"/>
            <a:ext cx="4524234" cy="369332"/>
          </a:xfrm>
          <a:prstGeom prst="rect">
            <a:avLst/>
          </a:prstGeom>
          <a:noFill/>
        </p:spPr>
        <p:txBody>
          <a:bodyPr wrap="square" rtlCol="0">
            <a:spAutoFit/>
          </a:bodyPr>
          <a:lstStyle/>
          <a:p>
            <a:r>
              <a:rPr lang="en-US" dirty="0">
                <a:solidFill>
                  <a:schemeClr val="bg1"/>
                </a:solidFill>
                <a:latin typeface="+mj-lt"/>
              </a:rPr>
              <a:t>Photo: </a:t>
            </a:r>
            <a:r>
              <a:rPr lang="en-US" dirty="0" err="1">
                <a:solidFill>
                  <a:schemeClr val="bg1"/>
                </a:solidFill>
                <a:latin typeface="+mj-lt"/>
              </a:rPr>
              <a:t>B.gliwa</a:t>
            </a:r>
            <a:r>
              <a:rPr lang="en-US" dirty="0">
                <a:solidFill>
                  <a:schemeClr val="bg1"/>
                </a:solidFill>
                <a:latin typeface="+mj-lt"/>
              </a:rPr>
              <a:t> via Wikimedia Commons</a:t>
            </a:r>
          </a:p>
        </p:txBody>
      </p:sp>
    </p:spTree>
    <p:extLst>
      <p:ext uri="{BB962C8B-B14F-4D97-AF65-F5344CB8AC3E}">
        <p14:creationId xmlns:p14="http://schemas.microsoft.com/office/powerpoint/2010/main" val="178904012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6"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6" name="Picture 5" descr="UA_Block A- AZ _200-281.eps"/>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a:off x="7236901" y="5456135"/>
            <a:ext cx="935465" cy="942773"/>
          </a:xfrm>
          <a:prstGeom prst="rect">
            <a:avLst/>
          </a:prstGeom>
        </p:spPr>
      </p:pic>
      <p:pic>
        <p:nvPicPr>
          <p:cNvPr id="9" name="Picture 8" descr="usgs_logo-white.ai"/>
          <p:cNvPicPr>
            <a:picLocks noChangeAspect="1"/>
          </p:cNvPicPr>
          <p:nvPr>
            <p:custDataLst>
              <p:tags r:id="rId2"/>
            </p:custDataLst>
          </p:nvPr>
        </p:nvPicPr>
        <p:blipFill>
          <a:blip r:embed="rId8" cstate="email">
            <a:extLst>
              <a:ext uri="{28A0092B-C50C-407E-A947-70E740481C1C}">
                <a14:useLocalDpi xmlns:a14="http://schemas.microsoft.com/office/drawing/2010/main"/>
              </a:ext>
            </a:extLst>
          </a:blip>
          <a:stretch>
            <a:fillRect/>
          </a:stretch>
        </p:blipFill>
        <p:spPr>
          <a:xfrm>
            <a:off x="492236" y="5500210"/>
            <a:ext cx="1931628" cy="711405"/>
          </a:xfrm>
          <a:prstGeom prst="rect">
            <a:avLst/>
          </a:prstGeom>
        </p:spPr>
      </p:pic>
      <p:pic>
        <p:nvPicPr>
          <p:cNvPr id="11" name="Picture 10" descr="npn_LOGO_normal-white.eps"/>
          <p:cNvPicPr>
            <a:picLocks noChangeAspect="1"/>
          </p:cNvPicPr>
          <p:nvPr>
            <p:custDataLst>
              <p:tags r:id="rId3"/>
            </p:custDataLst>
          </p:nvPr>
        </p:nvPicPr>
        <p:blipFill>
          <a:blip r:embed="rId9" cstate="email">
            <a:extLst>
              <a:ext uri="{28A0092B-C50C-407E-A947-70E740481C1C}">
                <a14:useLocalDpi xmlns:a14="http://schemas.microsoft.com/office/drawing/2010/main"/>
              </a:ext>
            </a:extLst>
          </a:blip>
          <a:stretch>
            <a:fillRect/>
          </a:stretch>
        </p:blipFill>
        <p:spPr>
          <a:xfrm>
            <a:off x="3482778" y="5500209"/>
            <a:ext cx="2412838" cy="748085"/>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58050" y="1152891"/>
            <a:ext cx="5981085" cy="2767590"/>
          </a:xfrm>
          <a:prstGeom prst="rect">
            <a:avLst/>
          </a:prstGeom>
        </p:spPr>
      </p:pic>
    </p:spTree>
    <p:extLst>
      <p:ext uri="{BB962C8B-B14F-4D97-AF65-F5344CB8AC3E}">
        <p14:creationId xmlns:p14="http://schemas.microsoft.com/office/powerpoint/2010/main" val="2670605607"/>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3.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4.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5.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6.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7.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8.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35746</TotalTime>
  <Words>517</Words>
  <Application>Microsoft Office PowerPoint</Application>
  <PresentationFormat>On-screen Show (4:3)</PresentationFormat>
  <Paragraphs>90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Terry Moody</dc:creator>
  <cp:lastModifiedBy>erinposthumus</cp:lastModifiedBy>
  <cp:revision>323</cp:revision>
  <dcterms:created xsi:type="dcterms:W3CDTF">2014-06-19T20:57:20Z</dcterms:created>
  <dcterms:modified xsi:type="dcterms:W3CDTF">2016-09-30T18:30:23Z</dcterms:modified>
</cp:coreProperties>
</file>